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9" r:id="rId2"/>
    <p:sldId id="261" r:id="rId3"/>
    <p:sldId id="262" r:id="rId4"/>
    <p:sldId id="263" r:id="rId5"/>
    <p:sldId id="265" r:id="rId6"/>
    <p:sldId id="266" r:id="rId7"/>
    <p:sldId id="267" r:id="rId8"/>
    <p:sldId id="270" r:id="rId9"/>
    <p:sldId id="271" r:id="rId10"/>
    <p:sldId id="272" r:id="rId11"/>
    <p:sldId id="273" r:id="rId12"/>
    <p:sldId id="274" r:id="rId13"/>
    <p:sldId id="275" r:id="rId14"/>
    <p:sldId id="276" r:id="rId15"/>
    <p:sldId id="277" r:id="rId16"/>
    <p:sldId id="278" r:id="rId17"/>
    <p:sldId id="27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wlai" initials="t" lastIdx="1" clrIdx="0">
    <p:extLst>
      <p:ext uri="{19B8F6BF-5375-455C-9EA6-DF929625EA0E}">
        <p15:presenceInfo xmlns:p15="http://schemas.microsoft.com/office/powerpoint/2012/main" userId="twla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24" autoAdjust="0"/>
    <p:restoredTop sz="96840" autoAdjust="0"/>
  </p:normalViewPr>
  <p:slideViewPr>
    <p:cSldViewPr>
      <p:cViewPr varScale="1">
        <p:scale>
          <a:sx n="89" d="100"/>
          <a:sy n="89" d="100"/>
        </p:scale>
        <p:origin x="1656" y="90"/>
      </p:cViewPr>
      <p:guideLst>
        <p:guide orient="horz" pos="2160"/>
        <p:guide pos="2880"/>
      </p:guideLst>
    </p:cSldViewPr>
  </p:slideViewPr>
  <p:outlineViewPr>
    <p:cViewPr>
      <p:scale>
        <a:sx n="33" d="100"/>
        <a:sy n="33" d="100"/>
      </p:scale>
      <p:origin x="0" y="-5154"/>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3" d="100"/>
          <a:sy n="53" d="100"/>
        </p:scale>
        <p:origin x="-220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4/14/2020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4/14/2020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3) NVDA Reader (free versions available)</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909399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TextBox 14"/>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9" name="TextBox 8"/>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pic>
        <p:nvPicPr>
          <p:cNvPr id="16"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8" name="TextBox 17"/>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27716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4" name="Text Placeholder 2"/>
          <p:cNvSpPr>
            <a:spLocks noGrp="1"/>
          </p:cNvSpPr>
          <p:nvPr>
            <p:ph type="body" sz="quarter" idx="16" hasCustomPrompt="1"/>
          </p:nvPr>
        </p:nvSpPr>
        <p:spPr>
          <a:xfrm>
            <a:off x="1847850" y="6429375"/>
            <a:ext cx="6858000" cy="274320"/>
          </a:xfrm>
        </p:spPr>
        <p:txBody>
          <a:bodyPr lIns="0" tIns="45720" rIns="0" bIns="45720" anchor="ctr" anchorCtr="0"/>
          <a:lstStyle>
            <a:lvl1pPr marL="0" algn="r" defTabSz="914400" rtl="0" eaLnBrk="1" latinLnBrk="0" hangingPunct="1">
              <a:buNone/>
              <a:defRPr lang="en-US" altLang="en-US" sz="1200" b="0" kern="1200" dirty="0">
                <a:solidFill>
                  <a:schemeClr val="tx1"/>
                </a:solidFill>
                <a:latin typeface="Verdana"/>
                <a:ea typeface="Verdana" panose="020B0604030504040204" pitchFamily="34" charset="0"/>
                <a:cs typeface="Verdana" panose="020B0604030504040204" pitchFamily="34" charset="0"/>
              </a:defRPr>
            </a:lvl1pPr>
          </a:lstStyle>
          <a:p>
            <a:r>
              <a:rPr lang="en-US" altLang="en-US" dirty="0" smtClean="0"/>
              <a:t>Copyright © 2019 Pearson Education, Ltd.</a:t>
            </a:r>
            <a:endParaRPr lang="en-US" altLang="en-US" dirty="0"/>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400"/>
            </a:lvl1pPr>
            <a:lvl2pPr>
              <a:defRPr sz="2400"/>
            </a:lvl2pPr>
            <a:lvl3pPr>
              <a:defRPr sz="2400"/>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4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TextBox 11"/>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pic>
        <p:nvPicPr>
          <p:cNvPr id="9" name="Shape 15" descr="Pearson Logo"/>
          <p:cNvPicPr preferRelativeResize="0"/>
          <p:nvPr userDrawn="1"/>
        </p:nvPicPr>
        <p:blipFill rotWithShape="1">
          <a:blip r:embed="rId19" cstate="print">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6" r:id="rId15"/>
    <p:sldLayoutId id="2147483667" r:id="rId16"/>
    <p:sldLayoutId id="2147483668" r:id="rId17"/>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eicdata.com/en/indicator/pakistan/exchange-rate-against-usd"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57200" y="2057400"/>
            <a:ext cx="8229600" cy="3950208"/>
          </a:xfrm>
        </p:spPr>
        <p:txBody>
          <a:bodyPr/>
          <a:lstStyle/>
          <a:p>
            <a:r>
              <a:rPr lang="en-US" sz="2800" b="1" dirty="0" smtClean="0">
                <a:solidFill>
                  <a:schemeClr val="tx1"/>
                </a:solidFill>
              </a:rPr>
              <a:t>The Foreign Exchange Market</a:t>
            </a:r>
          </a:p>
          <a:p>
            <a:endParaRPr lang="en-US" dirty="0" smtClean="0">
              <a:solidFill>
                <a:schemeClr val="tx1"/>
              </a:solidFill>
            </a:endParaRPr>
          </a:p>
          <a:p>
            <a:r>
              <a:rPr lang="en-US" sz="2800" dirty="0" smtClean="0">
                <a:solidFill>
                  <a:schemeClr val="tx1"/>
                </a:solidFill>
                <a:ea typeface="ヒラギノ角ゴ Pro W3" charset="-128"/>
              </a:rPr>
              <a:t>(How foreign exchange market functions and how the value of different currencies is determined)</a:t>
            </a:r>
            <a:endParaRPr lang="en-US" sz="2800" dirty="0" smtClean="0">
              <a:solidFill>
                <a:schemeClr val="tx1"/>
              </a:solidFill>
            </a:endParaRPr>
          </a:p>
          <a:p>
            <a:endParaRPr lang="en-US" dirty="0"/>
          </a:p>
        </p:txBody>
      </p:sp>
      <p:sp>
        <p:nvSpPr>
          <p:cNvPr id="7" name="Title 6"/>
          <p:cNvSpPr>
            <a:spLocks noGrp="1"/>
          </p:cNvSpPr>
          <p:nvPr>
            <p:ph type="title"/>
          </p:nvPr>
        </p:nvSpPr>
        <p:spPr>
          <a:xfrm>
            <a:off x="469751" y="1219200"/>
            <a:ext cx="8229600" cy="622828"/>
          </a:xfrm>
        </p:spPr>
        <p:txBody>
          <a:bodyPr/>
          <a:lstStyle/>
          <a:p>
            <a:r>
              <a:rPr lang="en-US" dirty="0"/>
              <a:t>Chapter </a:t>
            </a:r>
            <a:r>
              <a:rPr lang="en-US" dirty="0" smtClean="0"/>
              <a:t>10</a:t>
            </a:r>
            <a:r>
              <a:rPr lang="en-US" dirty="0"/>
              <a:t/>
            </a:r>
            <a:br>
              <a:rPr lang="en-US" dirty="0"/>
            </a:br>
            <a:endParaRPr lang="en-US" dirty="0"/>
          </a:p>
        </p:txBody>
      </p:sp>
    </p:spTree>
    <p:extLst>
      <p:ext uri="{BB962C8B-B14F-4D97-AF65-F5344CB8AC3E}">
        <p14:creationId xmlns:p14="http://schemas.microsoft.com/office/powerpoint/2010/main" val="2669621358"/>
      </p:ext>
    </p:extLst>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2 Equilibrium in the Foreign Exchange Market</a:t>
            </a:r>
            <a:endParaRPr lang="en-US" dirty="0"/>
          </a:p>
        </p:txBody>
      </p:sp>
      <p:pic>
        <p:nvPicPr>
          <p:cNvPr id="5" name="Picture 4" descr="The vertical axis is labeled Exchange Rate, Et (euros/dollars) with three points E C, E asterisk, and E A marked on it. The horizontal axis is labeled Quantity of Dollar Assets. A vertical line labeled S is drawn from the middle of the x-axis. A label corresponding to this line reads Excess supply at E A causes the value of the dollar to fall. A slanting line labeled D is drawn from the top left corner toward the right end of the x-axis. A label corresponding to this line reads Excess demand at E C causes the value of the dollar to rise. Point A is marked near the top end of this line, Point B is marked near the center of this line, and Point C is marked near the bottom end of this line. Three dotted lines are drawn joining points A, B, and C with points E A, E asterisk, and E C respectively. An upward arrow and a downward arrow point to the dotted line between E asterisk and B near the vertical axi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7922" y="1645557"/>
            <a:ext cx="6548157" cy="4505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478095"/>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Explaining Changes in Exchange Rates</a:t>
            </a:r>
            <a:endParaRPr lang="en-US" dirty="0"/>
          </a:p>
        </p:txBody>
      </p:sp>
      <p:sp>
        <p:nvSpPr>
          <p:cNvPr id="3" name="Content Placeholder 2"/>
          <p:cNvSpPr>
            <a:spLocks noGrp="1"/>
          </p:cNvSpPr>
          <p:nvPr>
            <p:ph idx="1"/>
          </p:nvPr>
        </p:nvSpPr>
        <p:spPr/>
        <p:txBody>
          <a:bodyPr/>
          <a:lstStyle/>
          <a:p>
            <a:pPr>
              <a:spcBef>
                <a:spcPct val="40000"/>
              </a:spcBef>
            </a:pPr>
            <a:r>
              <a:rPr lang="en-US" dirty="0">
                <a:ea typeface="ヒラギノ角ゴ Pro W3" charset="-128"/>
              </a:rPr>
              <a:t>Shifts in the demand for domestic assets</a:t>
            </a:r>
          </a:p>
          <a:p>
            <a:pPr lvl="1">
              <a:spcBef>
                <a:spcPct val="40000"/>
              </a:spcBef>
            </a:pPr>
            <a:r>
              <a:rPr lang="en-US" dirty="0">
                <a:ea typeface="ヒラギノ角ゴ Pro W3" charset="-128"/>
              </a:rPr>
              <a:t>Domestic interest rate</a:t>
            </a:r>
          </a:p>
          <a:p>
            <a:pPr lvl="1">
              <a:spcBef>
                <a:spcPct val="40000"/>
              </a:spcBef>
            </a:pPr>
            <a:r>
              <a:rPr lang="en-US" dirty="0">
                <a:ea typeface="ヒラギノ角ゴ Pro W3" charset="-128"/>
              </a:rPr>
              <a:t>Foreign interest rate</a:t>
            </a:r>
          </a:p>
          <a:p>
            <a:pPr lvl="1">
              <a:spcBef>
                <a:spcPct val="40000"/>
              </a:spcBef>
            </a:pPr>
            <a:r>
              <a:rPr lang="en-US" dirty="0">
                <a:ea typeface="ヒラギノ角ゴ Pro W3" charset="-128"/>
              </a:rPr>
              <a:t>Expected future exchange </a:t>
            </a:r>
            <a:r>
              <a:rPr lang="en-US" dirty="0" smtClean="0">
                <a:ea typeface="ヒラギノ角ゴ Pro W3" charset="-128"/>
              </a:rPr>
              <a:t>rate</a:t>
            </a:r>
            <a:endParaRPr lang="en-US" dirty="0"/>
          </a:p>
        </p:txBody>
      </p:sp>
    </p:spTree>
    <p:extLst>
      <p:ext uri="{BB962C8B-B14F-4D97-AF65-F5344CB8AC3E}">
        <p14:creationId xmlns:p14="http://schemas.microsoft.com/office/powerpoint/2010/main" val="1608297962"/>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Figure </a:t>
            </a:r>
            <a:r>
              <a:rPr lang="en-US" dirty="0" smtClean="0">
                <a:ea typeface="ヒラギノ角ゴ Pro W3" charset="-128"/>
              </a:rPr>
              <a:t>3 </a:t>
            </a:r>
            <a:r>
              <a:rPr lang="en-US" dirty="0">
                <a:ea typeface="ヒラギノ角ゴ Pro W3" charset="-128"/>
              </a:rPr>
              <a:t>Response to an Increase in the Domestic Interest Rate, </a:t>
            </a:r>
            <a:r>
              <a:rPr lang="en-US" i="1" dirty="0" err="1">
                <a:ea typeface="ヒラギノ角ゴ Pro W3" charset="-128"/>
              </a:rPr>
              <a:t>i</a:t>
            </a:r>
            <a:r>
              <a:rPr lang="en-US" i="1" baseline="30000" dirty="0" err="1">
                <a:ea typeface="ヒラギノ角ゴ Pro W3" charset="-128"/>
              </a:rPr>
              <a:t>D</a:t>
            </a:r>
            <a:endParaRPr lang="en-US" dirty="0"/>
          </a:p>
        </p:txBody>
      </p:sp>
      <p:pic>
        <p:nvPicPr>
          <p:cNvPr id="4" name="Picture 2" descr="The vertical axis is labeled Exchange Rate, Et (euros/dollars) with two points E1 and E2 marked on it. The horizontal axis is labeled Quantity of Dollar Assets. A vertical line labeled S is drawn from the middle of the horizontal axis. Two parallel slanting lines D1 and D2 are drawn from the top left corner toward the right end of the horizontal axis. A point 1 is marked near the center of the line D1. Another point 2 is marked near the top end of the line D2. Points 1 and 2 are joined with points E1 and E2 respectively using dotted lines. A rightward arrow points from line D1 to D2, and an upward arrow points from E1 to E2. The two steps are:&#10;Step 1. A rise in the domestic interest rate shifts the demand curve to the right . . .&#10;Step 2. leading to a rise in the exchange ra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4981" y="1628480"/>
            <a:ext cx="6814039" cy="4619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0727168"/>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Figure </a:t>
            </a:r>
            <a:r>
              <a:rPr lang="en-US" dirty="0" smtClean="0">
                <a:ea typeface="ヒラギノ角ゴ Pro W3" charset="-128"/>
              </a:rPr>
              <a:t>4 </a:t>
            </a:r>
            <a:r>
              <a:rPr lang="en-US" dirty="0">
                <a:ea typeface="ヒラギノ角ゴ Pro W3" charset="-128"/>
              </a:rPr>
              <a:t>Response to an Increase in the Foreign Interest Rate, </a:t>
            </a:r>
            <a:r>
              <a:rPr lang="en-US" i="1" dirty="0" err="1">
                <a:ea typeface="ヒラギノ角ゴ Pro W3" charset="-128"/>
              </a:rPr>
              <a:t>i</a:t>
            </a:r>
            <a:r>
              <a:rPr lang="en-US" i="1" baseline="30000" dirty="0" err="1">
                <a:ea typeface="ヒラギノ角ゴ Pro W3" charset="-128"/>
              </a:rPr>
              <a:t>F</a:t>
            </a:r>
            <a:endParaRPr lang="en-US" dirty="0"/>
          </a:p>
        </p:txBody>
      </p:sp>
      <p:pic>
        <p:nvPicPr>
          <p:cNvPr id="4" name="Picture 2" descr="The vertical axis is labeled Exchange Rate, Et (euros/dollars) with two points E1 and E2 marked on it. The horizontal axis is labeled Quantity of Dollar Assets. A vertical line labeled S is drawn from the middle of the horizontal axis. Two parallel slanting lines D2 and D1 (to the right of D2) are drawn from the top left corner toward the right end of the horizontal axis. A point 1 is marked a little above the center of the line D1. Another point 2 is marked near the bottom end of the line D2. Points 1 and 2 are joined with points E1 and E2 respectively using dotted lines. A leftward arrow points from line D1 to D2, and a downward arrow points from E1 to E2. The two steps are:&#10;Step 1. A rise in the foreign interest rate shifts the demand curve to the left . . .&#10;Step 2. leading to a fall in the exchange ra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1875" y="1524000"/>
            <a:ext cx="5640250" cy="4760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9132825"/>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Figure </a:t>
            </a:r>
            <a:r>
              <a:rPr lang="en-US" dirty="0" smtClean="0">
                <a:ea typeface="ヒラギノ角ゴ Pro W3" charset="-128"/>
              </a:rPr>
              <a:t>5 </a:t>
            </a:r>
            <a:r>
              <a:rPr lang="en-US" dirty="0">
                <a:ea typeface="ヒラギノ角ゴ Pro W3" charset="-128"/>
              </a:rPr>
              <a:t>Response to an Increase in the Expected Future Exchange Rate, </a:t>
            </a:r>
            <a:r>
              <a:rPr lang="en-US" i="1" dirty="0">
                <a:ea typeface="ヒラギノ角ゴ Pro W3" charset="-128"/>
              </a:rPr>
              <a:t>E</a:t>
            </a:r>
            <a:r>
              <a:rPr lang="en-US" i="1" baseline="30000" dirty="0">
                <a:ea typeface="ヒラギノ角ゴ Pro W3" charset="-128"/>
              </a:rPr>
              <a:t>e</a:t>
            </a:r>
            <a:r>
              <a:rPr lang="en-US" i="1" baseline="-25000" dirty="0">
                <a:ea typeface="ヒラギノ角ゴ Pro W3" charset="-128"/>
              </a:rPr>
              <a:t>t+1</a:t>
            </a:r>
            <a:endParaRPr lang="en-US" dirty="0"/>
          </a:p>
        </p:txBody>
      </p:sp>
      <p:pic>
        <p:nvPicPr>
          <p:cNvPr id="4" name="Picture 2" descr="The vertical axis is labeled Exchange Rate, Et (euros/dollars) with two points E1 and E2 marked on it. The horizontal axis is labeled Quantity of Dollar Assets. A vertical line labeled S is drawn from the middle of the horizontal axis. Two parallel slanting lines D1 and D2 are drawn from the top left corner toward the right end of the horizontal axis. A point 1 is marked near the center of the line D1. Another point 2 is marked near the top end of the line D2. Points 1 and 2 are joined with points E1 and E2 respectively using dotted lines. A rightward arrow points from line D1 to D2, and an upward arrow points from E1 to E2. The two steps are:&#10;Step 1. A rise in the expected future exchange rate shifts the demand curve to the right . . .&#10;Step 2. leading to a rise in the current exchange ra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4981" y="1600200"/>
            <a:ext cx="6814039" cy="4592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3169691"/>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Summary Table 2 Factors That Shift the Demand Curve for Domestic Assets and Affect the Exchange Rate</a:t>
            </a:r>
          </a:p>
        </p:txBody>
      </p:sp>
      <p:pic>
        <p:nvPicPr>
          <p:cNvPr id="7170" name="Picture 2" descr="For Domestic interest rate, iD, the graph is as follows:&#10;The horizontal axis is labeled Dollar Assets. The vertical axis has points Et, E2, and E1 marked on it from top to bottom. Two slanting lines labeled D1 and D2 are drawn from the top left corner to the bottom right corner such that D2 is to the right of D1. A vertical line labeled S is drawn from the center of the horizontal axis. The point of intersection of lines S and D1 is joined with point E1. Similarly, the point of intersection of lines S and D2 is joined with point E2.&#10;&#10;For Foreign interest rate, iF, the graph is as follows:&#10;The horizontal axis is labeled Dollar Assets. The vertical axis has points Et, E1, and E2 marked on it from top to bottom. Two slanting lines labeled D1 and D2 are drawn from the top left corner to the bottom right corner such that D1 is to the right of D2. A vertical line labeled S is drawn from the center of the horizontal axis. The point of intersection of lines S and D1 is joined with point E1. Similarly, the point of intersection of lines S and D2 is joined with point E2.&#10;&#10;For Expected domestic price level*, the graph is as follows:&#10;The horizontal axis is labeled Dollar Assets. The vertical axis has points Et, E1, and E2 marked on it from top to bottom. Two slanting lines labeled D1 and D2 are drawn from the top left corner to the bottom right corner such that D1 is to the right of D2. A vertical line labeled S is drawn from the center of the horizontal axis. The point of intersection of lines S and D1 is joined with point E1. Similarly, the point of intersection of lines S and D2 is joined with point E2.&#10;&#10;For Expected trade barriers*, the graph is as follows:&#10;The horizontal axis is labeled Dollar Assets. The vertical axis has points Et, E2, and E1 marked on it from top to bottom. Two slanting lines labeled D1 and D2 are drawn from the top left corner to the bottom right corner such that D2 is to the right of D1. A vertical line labeled S is drawn from the center of the horizontal axis. The point of intersection of lines S and D1 is joined with point E1. Similarly, the point of intersection of lines S and D2 is joined with point E2.&#10;&#10;For Expected import demand, the graph is as follows:&#10;The horizontal axis is labeled Dollar Assets. The vertical axis has points Et, E1, and E2 marked on it from top to bottom. Two slanting lines labeled D1 and D2 are drawn from the top left corner to the bottom right corner such that D1 is to the right of D2. A vertical line labeled S is drawn from the center of the horizontal axis. The point of intersection of lines S and D1 is joined with point E1. Similarly, the point of intersection of lines S and D2 is joined with point E2.&#10;&#10;For Expected export demand, the graph is as follows:&#10;The horizontal axis is labeled Dollar Assets. The vertical axis has points Et, E2, and E1 marked on it from top to bottom. Two slanting lines labeled D1 and D2 are drawn from the top left corner to the bottom right corner such that D2 is to the right of D1. A vertical line labeled S is drawn from the center of the horizontal axis. The point of intersection of lines S and D1 is joined with point E1. Similarly, the point of intersection of lines S and D2 is joined with point E2.&#10;&#10;For Expected productivity*, the graph is as follows:&#10;The horizontal axis is labeled Dollar Assets. The vertical axis has points Et, E2, and E1 marked on it from top to bottom. Two slanting lines labeled D1 and D2 are drawn from the top left corner to the bottom right corner such that D2 is to the right of D1. A vertical line labeled S is drawn from the center of the horizontal axis. The point of intersection of lines S and D1 is joined with point E1. Similarly, the point of intersection of lines S and D2 is joined with point E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474229"/>
            <a:ext cx="7467599" cy="5307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0741424"/>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Effects of Changes in Interest Rates on the Equilibrium Exchange Rate</a:t>
            </a:r>
          </a:p>
        </p:txBody>
      </p:sp>
      <p:sp>
        <p:nvSpPr>
          <p:cNvPr id="3" name="Content Placeholder 2"/>
          <p:cNvSpPr>
            <a:spLocks noGrp="1"/>
          </p:cNvSpPr>
          <p:nvPr>
            <p:ph idx="1"/>
          </p:nvPr>
        </p:nvSpPr>
        <p:spPr/>
        <p:txBody>
          <a:bodyPr/>
          <a:lstStyle/>
          <a:p>
            <a:r>
              <a:rPr lang="en-US" dirty="0">
                <a:ea typeface="ヒラギノ角ゴ Pro W3" charset="-128"/>
              </a:rPr>
              <a:t>Changes in Interest Rates</a:t>
            </a:r>
          </a:p>
          <a:p>
            <a:pPr lvl="1"/>
            <a:r>
              <a:rPr lang="en-US" dirty="0">
                <a:ea typeface="ヒラギノ角ゴ Pro W3" charset="-128"/>
              </a:rPr>
              <a:t>When domestic real interest rates raise, the domestic currency appreciates.</a:t>
            </a:r>
          </a:p>
          <a:p>
            <a:pPr lvl="1"/>
            <a:r>
              <a:rPr lang="en-US" dirty="0">
                <a:ea typeface="ヒラギノ角ゴ Pro W3" charset="-128"/>
              </a:rPr>
              <a:t>When domestic interest rates rise due to an expected increase in inflation, the domestic currency depreciates.</a:t>
            </a:r>
            <a:r>
              <a:rPr lang="en-US" sz="2000" dirty="0">
                <a:ea typeface="ヒラギノ角ゴ Pro W3" charset="-128"/>
              </a:rPr>
              <a:t> </a:t>
            </a:r>
          </a:p>
          <a:p>
            <a:r>
              <a:rPr lang="en-US" dirty="0">
                <a:ea typeface="ヒラギノ角ゴ Pro W3" charset="-128"/>
              </a:rPr>
              <a:t>Changes in the Money Supply</a:t>
            </a:r>
          </a:p>
          <a:p>
            <a:pPr lvl="1"/>
            <a:r>
              <a:rPr lang="en-US" dirty="0">
                <a:ea typeface="ヒラギノ角ゴ Pro W3" charset="-128"/>
              </a:rPr>
              <a:t>A higher domestic money supply causes the domestic currency to depreciate. </a:t>
            </a:r>
            <a:endParaRPr lang="en-US" dirty="0"/>
          </a:p>
        </p:txBody>
      </p:sp>
    </p:spTree>
    <p:extLst>
      <p:ext uri="{BB962C8B-B14F-4D97-AF65-F5344CB8AC3E}">
        <p14:creationId xmlns:p14="http://schemas.microsoft.com/office/powerpoint/2010/main" val="1712861845"/>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sz="2800" dirty="0"/>
              <a:t>Figure </a:t>
            </a:r>
            <a:r>
              <a:rPr lang="en-US" sz="2800" dirty="0" smtClean="0"/>
              <a:t>6 </a:t>
            </a:r>
            <a:r>
              <a:rPr lang="en-US" sz="2800" dirty="0"/>
              <a:t>Effect of a Rise in the Domestic Interest </a:t>
            </a:r>
            <a:r>
              <a:rPr lang="en-US" sz="2800"/>
              <a:t>Rate </a:t>
            </a:r>
            <a:r>
              <a:rPr lang="en-US" sz="2800" smtClean="0"/>
              <a:t>As </a:t>
            </a:r>
            <a:r>
              <a:rPr lang="en-US" sz="2800" dirty="0"/>
              <a:t>a Result of an Increase in Expected Inflation</a:t>
            </a:r>
          </a:p>
        </p:txBody>
      </p:sp>
      <p:pic>
        <p:nvPicPr>
          <p:cNvPr id="4" name="Picture 2" descr="The vertical axis is labeled Exchange Rate, Et (euros/dollars) with two points E1 and E2 marked on it. The horizontal axis is labeled Quantity of Dollar Assets. A vertical line labeled S is drawn from the middle of the horizontal axis. Two parallel slanting lines D2 and D1 (to the right of D2) are drawn from the top left corner toward the right end of the horizontal axis. A point 1 is marked a little above the center of the line D1. Another point 2 is marked near the bottom end of the line D2. Points 1 and 2 are joined with points E1 and E2 respectively using dotted lines. A leftward arrow points from line D1 to D2, and a downward arrow points from E1 to E2. The two steps are:&#10;Step 1. A rise in the domestic real interest as a result of an increase in expected inflation shifts the demand curve to the left . . .&#10;Step 2. leading to a fall in the exchange ra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4256" y="1531660"/>
            <a:ext cx="5055489" cy="4731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159359"/>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ea typeface="ヒラギノ角ゴ Pro W3" charset="-128"/>
              </a:rPr>
              <a:t>Explain how the foreign exchange market works and why exchange rates are importance.</a:t>
            </a:r>
          </a:p>
          <a:p>
            <a:r>
              <a:rPr lang="en-US" dirty="0">
                <a:ea typeface="ヒラギノ角ゴ Pro W3" charset="-128"/>
              </a:rPr>
              <a:t>Identify the main factors that affect exchange rates in the long run.</a:t>
            </a:r>
          </a:p>
          <a:p>
            <a:r>
              <a:rPr lang="en-US" dirty="0">
                <a:ea typeface="ヒラギノ角ゴ Pro W3" charset="-128"/>
              </a:rPr>
              <a:t>Draw the demand and supply curves for foreign exchange market and interpret the equilibrium in the market for foreign exchange. </a:t>
            </a:r>
          </a:p>
          <a:p>
            <a:r>
              <a:rPr lang="en-US" dirty="0">
                <a:ea typeface="ヒラギノ角ゴ Pro W3" charset="-128"/>
              </a:rPr>
              <a:t>List and illustrate the factors that affect the exchange rates in the short run</a:t>
            </a:r>
            <a:r>
              <a:rPr lang="en-US" dirty="0" smtClean="0">
                <a:ea typeface="ヒラギノ角ゴ Pro W3" charset="-128"/>
              </a:rPr>
              <a:t>.</a:t>
            </a:r>
            <a:endParaRPr lang="en-US" dirty="0"/>
          </a:p>
        </p:txBody>
      </p:sp>
    </p:spTree>
    <p:extLst>
      <p:ext uri="{BB962C8B-B14F-4D97-AF65-F5344CB8AC3E}">
        <p14:creationId xmlns:p14="http://schemas.microsoft.com/office/powerpoint/2010/main" val="2971262641"/>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Foreign Exchange </a:t>
            </a:r>
            <a:r>
              <a:rPr lang="en-US" dirty="0" smtClean="0"/>
              <a:t>Market</a:t>
            </a:r>
            <a:r>
              <a:rPr lang="en-US" sz="2000" b="0" dirty="0" smtClean="0"/>
              <a:t> (1 of 2)</a:t>
            </a:r>
            <a:endParaRPr lang="en-US" sz="2000" b="0" dirty="0"/>
          </a:p>
        </p:txBody>
      </p:sp>
      <p:sp>
        <p:nvSpPr>
          <p:cNvPr id="3" name="Content Placeholder 2"/>
          <p:cNvSpPr>
            <a:spLocks noGrp="1"/>
          </p:cNvSpPr>
          <p:nvPr>
            <p:ph idx="1"/>
          </p:nvPr>
        </p:nvSpPr>
        <p:spPr/>
        <p:txBody>
          <a:bodyPr/>
          <a:lstStyle/>
          <a:p>
            <a:r>
              <a:rPr lang="en-US" b="1" dirty="0">
                <a:ea typeface="ヒラギノ角ゴ Pro W3" charset="-128"/>
              </a:rPr>
              <a:t>Exchange rate</a:t>
            </a:r>
            <a:r>
              <a:rPr lang="en-US" dirty="0">
                <a:ea typeface="ヒラギノ角ゴ Pro W3" charset="-128"/>
              </a:rPr>
              <a:t>: price of one currency in terms of another</a:t>
            </a:r>
          </a:p>
          <a:p>
            <a:r>
              <a:rPr lang="en-US" b="1" dirty="0">
                <a:ea typeface="ヒラギノ角ゴ Pro W3" charset="-128"/>
              </a:rPr>
              <a:t>Foreign exchange market</a:t>
            </a:r>
            <a:r>
              <a:rPr lang="en-US" dirty="0">
                <a:ea typeface="ヒラギノ角ゴ Pro W3" charset="-128"/>
              </a:rPr>
              <a:t>: the financial market where exchange rates are determined</a:t>
            </a:r>
          </a:p>
          <a:p>
            <a:r>
              <a:rPr lang="en-US" b="1" dirty="0">
                <a:ea typeface="ヒラギノ角ゴ Pro W3" charset="-128"/>
              </a:rPr>
              <a:t>Spot transaction</a:t>
            </a:r>
            <a:r>
              <a:rPr lang="en-US" dirty="0">
                <a:ea typeface="ヒラギノ角ゴ Pro W3" charset="-128"/>
              </a:rPr>
              <a:t>: immediate (two-day) exchange of bank deposits</a:t>
            </a:r>
          </a:p>
          <a:p>
            <a:pPr lvl="1"/>
            <a:r>
              <a:rPr lang="en-US" dirty="0">
                <a:ea typeface="ヒラギノ角ゴ Pro W3" charset="-128"/>
              </a:rPr>
              <a:t>Spot exchange rate</a:t>
            </a:r>
          </a:p>
          <a:p>
            <a:r>
              <a:rPr lang="en-US" b="1" dirty="0">
                <a:ea typeface="ヒラギノ角ゴ Pro W3" charset="-128"/>
              </a:rPr>
              <a:t>Forward transaction</a:t>
            </a:r>
            <a:r>
              <a:rPr lang="en-US" dirty="0">
                <a:ea typeface="ヒラギノ角ゴ Pro W3" charset="-128"/>
              </a:rPr>
              <a:t>: the exchange of bank deposits at some specified future date</a:t>
            </a:r>
          </a:p>
          <a:p>
            <a:pPr lvl="1"/>
            <a:r>
              <a:rPr lang="en-US" dirty="0">
                <a:ea typeface="ヒラギノ角ゴ Pro W3" charset="-128"/>
              </a:rPr>
              <a:t>Forward exchange </a:t>
            </a:r>
            <a:r>
              <a:rPr lang="en-US" dirty="0" smtClean="0">
                <a:ea typeface="ヒラギノ角ゴ Pro W3" charset="-128"/>
              </a:rPr>
              <a:t>rate</a:t>
            </a:r>
            <a:endParaRPr lang="en-US" dirty="0"/>
          </a:p>
        </p:txBody>
      </p:sp>
    </p:spTree>
    <p:extLst>
      <p:ext uri="{BB962C8B-B14F-4D97-AF65-F5344CB8AC3E}">
        <p14:creationId xmlns:p14="http://schemas.microsoft.com/office/powerpoint/2010/main" val="1794887320"/>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Foreign Exchange </a:t>
            </a:r>
            <a:r>
              <a:rPr lang="en-US" dirty="0" smtClean="0">
                <a:ea typeface="ヒラギノ角ゴ Pro W3" charset="-128"/>
              </a:rPr>
              <a:t>Market</a:t>
            </a:r>
            <a:r>
              <a:rPr lang="en-US" sz="2000" b="0" dirty="0"/>
              <a:t> </a:t>
            </a:r>
            <a:r>
              <a:rPr lang="en-US" sz="2000" b="0" dirty="0" smtClean="0"/>
              <a:t>(2 </a:t>
            </a:r>
            <a:r>
              <a:rPr lang="en-US" sz="2000" b="0" dirty="0"/>
              <a:t>of 2)</a:t>
            </a:r>
            <a:endParaRPr lang="en-US" sz="2000" dirty="0"/>
          </a:p>
        </p:txBody>
      </p:sp>
      <p:sp>
        <p:nvSpPr>
          <p:cNvPr id="3" name="Content Placeholder 2"/>
          <p:cNvSpPr>
            <a:spLocks noGrp="1"/>
          </p:cNvSpPr>
          <p:nvPr>
            <p:ph idx="1"/>
          </p:nvPr>
        </p:nvSpPr>
        <p:spPr/>
        <p:txBody>
          <a:bodyPr/>
          <a:lstStyle/>
          <a:p>
            <a:pPr>
              <a:spcBef>
                <a:spcPct val="40000"/>
              </a:spcBef>
            </a:pPr>
            <a:r>
              <a:rPr lang="en-US" b="1" dirty="0">
                <a:ea typeface="ヒラギノ角ゴ Pro W3" charset="-128"/>
              </a:rPr>
              <a:t>Appreciation</a:t>
            </a:r>
            <a:r>
              <a:rPr lang="en-US" dirty="0">
                <a:ea typeface="ヒラギノ角ゴ Pro W3" charset="-128"/>
              </a:rPr>
              <a:t>: a currency rises in value relative to another currency</a:t>
            </a:r>
          </a:p>
          <a:p>
            <a:pPr>
              <a:spcBef>
                <a:spcPct val="40000"/>
              </a:spcBef>
            </a:pPr>
            <a:r>
              <a:rPr lang="en-US" b="1" dirty="0">
                <a:ea typeface="ヒラギノ角ゴ Pro W3" charset="-128"/>
              </a:rPr>
              <a:t>Depreciation</a:t>
            </a:r>
            <a:r>
              <a:rPr lang="en-US" dirty="0">
                <a:ea typeface="ヒラギノ角ゴ Pro W3" charset="-128"/>
              </a:rPr>
              <a:t>: a currency falls in value relative to another currency</a:t>
            </a:r>
          </a:p>
          <a:p>
            <a:pPr>
              <a:spcBef>
                <a:spcPct val="40000"/>
              </a:spcBef>
            </a:pPr>
            <a:r>
              <a:rPr lang="en-US" dirty="0">
                <a:ea typeface="ヒラギノ角ゴ Pro W3" charset="-128"/>
              </a:rPr>
              <a:t>When a </a:t>
            </a:r>
            <a:r>
              <a:rPr lang="en-US" dirty="0" smtClean="0">
                <a:ea typeface="ヒラギノ角ゴ Pro W3" charset="-128"/>
              </a:rPr>
              <a:t>country’</a:t>
            </a:r>
            <a:r>
              <a:rPr lang="en-US" altLang="ja-JP" dirty="0" smtClean="0">
                <a:ea typeface="ヒラギノ角ゴ Pro W3" charset="-128"/>
              </a:rPr>
              <a:t>s </a:t>
            </a:r>
            <a:r>
              <a:rPr lang="en-US" altLang="ja-JP" dirty="0">
                <a:ea typeface="ヒラギノ角ゴ Pro W3" charset="-128"/>
              </a:rPr>
              <a:t>currency appreciates, the </a:t>
            </a:r>
            <a:r>
              <a:rPr lang="en-US" altLang="ja-JP" dirty="0" smtClean="0">
                <a:ea typeface="ヒラギノ角ゴ Pro W3" charset="-128"/>
              </a:rPr>
              <a:t>country’s </a:t>
            </a:r>
            <a:r>
              <a:rPr lang="en-US" altLang="ja-JP" dirty="0">
                <a:ea typeface="ヒラギノ角ゴ Pro W3" charset="-128"/>
              </a:rPr>
              <a:t>goods become more expensive to foreigners and foreign goods in that country become less expensive to domestic economic agents.</a:t>
            </a:r>
          </a:p>
          <a:p>
            <a:pPr>
              <a:spcBef>
                <a:spcPct val="40000"/>
              </a:spcBef>
            </a:pPr>
            <a:r>
              <a:rPr lang="en-US" dirty="0">
                <a:ea typeface="ヒラギノ角ゴ Pro W3" charset="-128"/>
              </a:rPr>
              <a:t>Over-the-counter market mainly </a:t>
            </a:r>
            <a:r>
              <a:rPr lang="en-US" dirty="0" smtClean="0">
                <a:ea typeface="ヒラギノ角ゴ Pro W3" charset="-128"/>
              </a:rPr>
              <a:t>banks</a:t>
            </a:r>
            <a:endParaRPr lang="en-US" dirty="0"/>
          </a:p>
        </p:txBody>
      </p:sp>
    </p:spTree>
    <p:extLst>
      <p:ext uri="{BB962C8B-B14F-4D97-AF65-F5344CB8AC3E}">
        <p14:creationId xmlns:p14="http://schemas.microsoft.com/office/powerpoint/2010/main" val="3840728664"/>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Exchange Rates in the Long Run</a:t>
            </a:r>
            <a:endParaRPr lang="en-US" dirty="0"/>
          </a:p>
        </p:txBody>
      </p:sp>
      <p:sp>
        <p:nvSpPr>
          <p:cNvPr id="3" name="Content Placeholder 2"/>
          <p:cNvSpPr>
            <a:spLocks noGrp="1"/>
          </p:cNvSpPr>
          <p:nvPr>
            <p:ph idx="1"/>
          </p:nvPr>
        </p:nvSpPr>
        <p:spPr/>
        <p:txBody>
          <a:bodyPr/>
          <a:lstStyle/>
          <a:p>
            <a:r>
              <a:rPr lang="en-US" dirty="0">
                <a:ea typeface="ヒラギノ角ゴ Pro W3" charset="-128"/>
              </a:rPr>
              <a:t>Law of one </a:t>
            </a:r>
            <a:r>
              <a:rPr lang="en-US" dirty="0" smtClean="0">
                <a:ea typeface="ヒラギノ角ゴ Pro W3" charset="-128"/>
              </a:rPr>
              <a:t>price: </a:t>
            </a:r>
            <a:r>
              <a:rPr lang="en-US" altLang="zh-TW" dirty="0">
                <a:ea typeface="ヒラギノ角ゴ Pro W3" pitchFamily="-84" charset="-128"/>
              </a:rPr>
              <a:t>the prices of an identical good should be the same throughout the world </a:t>
            </a:r>
            <a:r>
              <a:rPr lang="en-US" altLang="zh-TW" dirty="0" smtClean="0">
                <a:ea typeface="ヒラギノ角ゴ Pro W3" pitchFamily="-84" charset="-128"/>
              </a:rPr>
              <a:t>if trade barriers are low</a:t>
            </a:r>
          </a:p>
          <a:p>
            <a:pPr marL="0" indent="0">
              <a:buNone/>
            </a:pPr>
            <a:endParaRPr lang="en-US" dirty="0">
              <a:ea typeface="ヒラギノ角ゴ Pro W3" charset="-128"/>
            </a:endParaRPr>
          </a:p>
          <a:p>
            <a:pPr>
              <a:spcBef>
                <a:spcPct val="40000"/>
              </a:spcBef>
            </a:pPr>
            <a:r>
              <a:rPr lang="en-US" dirty="0">
                <a:ea typeface="ヒラギノ角ゴ Pro W3" charset="-128"/>
              </a:rPr>
              <a:t>Theory of Purchasing Power Parity assumptions:</a:t>
            </a:r>
          </a:p>
          <a:p>
            <a:pPr lvl="1"/>
            <a:r>
              <a:rPr lang="en-US" dirty="0">
                <a:ea typeface="ヒラギノ角ゴ Pro W3" charset="-128"/>
              </a:rPr>
              <a:t>All goods are identical in both countries</a:t>
            </a:r>
          </a:p>
          <a:p>
            <a:pPr lvl="1"/>
            <a:r>
              <a:rPr lang="en-US" dirty="0">
                <a:ea typeface="ヒラギノ角ゴ Pro W3" charset="-128"/>
              </a:rPr>
              <a:t>Trade barriers and transportation costs are low</a:t>
            </a:r>
          </a:p>
          <a:p>
            <a:pPr lvl="1"/>
            <a:r>
              <a:rPr lang="en-US" dirty="0">
                <a:ea typeface="ヒラギノ角ゴ Pro W3" charset="-128"/>
              </a:rPr>
              <a:t>Many goods and services are not traded across </a:t>
            </a:r>
            <a:r>
              <a:rPr lang="en-US" dirty="0" smtClean="0">
                <a:ea typeface="ヒラギノ角ゴ Pro W3" charset="-128"/>
              </a:rPr>
              <a:t>borders</a:t>
            </a:r>
            <a:endParaRPr lang="en-US" dirty="0"/>
          </a:p>
        </p:txBody>
      </p:sp>
    </p:spTree>
    <p:extLst>
      <p:ext uri="{BB962C8B-B14F-4D97-AF65-F5344CB8AC3E}">
        <p14:creationId xmlns:p14="http://schemas.microsoft.com/office/powerpoint/2010/main" val="4198947710"/>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sz="2600" dirty="0" smtClean="0"/>
              <a:t>Exchange Rate of PKR </a:t>
            </a:r>
            <a:r>
              <a:rPr lang="en-US" sz="2600" dirty="0" smtClean="0"/>
              <a:t>to </a:t>
            </a:r>
            <a:r>
              <a:rPr lang="en-US" sz="2600" dirty="0" smtClean="0"/>
              <a:t>USD</a:t>
            </a:r>
            <a:endParaRPr lang="en-US" sz="2600" dirty="0"/>
          </a:p>
        </p:txBody>
      </p:sp>
      <p:sp>
        <p:nvSpPr>
          <p:cNvPr id="5" name="Text Placeholder 4"/>
          <p:cNvSpPr>
            <a:spLocks noGrp="1"/>
          </p:cNvSpPr>
          <p:nvPr>
            <p:ph type="body" sz="quarter" idx="13"/>
          </p:nvPr>
        </p:nvSpPr>
        <p:spPr>
          <a:xfrm>
            <a:off x="457200" y="5867400"/>
            <a:ext cx="8229600" cy="417616"/>
          </a:xfrm>
        </p:spPr>
        <p:txBody>
          <a:bodyPr/>
          <a:lstStyle/>
          <a:p>
            <a:r>
              <a:rPr lang="en-US" sz="1200" i="1" dirty="0" smtClean="0"/>
              <a:t>Source: </a:t>
            </a:r>
            <a:r>
              <a:rPr lang="en-US" sz="1200" dirty="0">
                <a:hlinkClick r:id="rId2"/>
              </a:rPr>
              <a:t>https://www.ceicdata.com/en/indicator/pakistan/exchange-rate-against-usd</a:t>
            </a:r>
            <a:endParaRPr lang="en-US" sz="1200" dirty="0"/>
          </a:p>
        </p:txBody>
      </p:sp>
      <p:pic>
        <p:nvPicPr>
          <p:cNvPr id="6" name="Picture 5"/>
          <p:cNvPicPr>
            <a:picLocks noChangeAspect="1"/>
          </p:cNvPicPr>
          <p:nvPr/>
        </p:nvPicPr>
        <p:blipFill>
          <a:blip r:embed="rId3"/>
          <a:stretch>
            <a:fillRect/>
          </a:stretch>
        </p:blipFill>
        <p:spPr>
          <a:xfrm>
            <a:off x="581025" y="1704975"/>
            <a:ext cx="7981950" cy="3448050"/>
          </a:xfrm>
          <a:prstGeom prst="rect">
            <a:avLst/>
          </a:prstGeom>
        </p:spPr>
      </p:pic>
    </p:spTree>
    <p:extLst>
      <p:ext uri="{BB962C8B-B14F-4D97-AF65-F5344CB8AC3E}">
        <p14:creationId xmlns:p14="http://schemas.microsoft.com/office/powerpoint/2010/main" val="2664727678"/>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Affect Exchange Rates in the Long Run</a:t>
            </a:r>
          </a:p>
        </p:txBody>
      </p:sp>
      <p:sp>
        <p:nvSpPr>
          <p:cNvPr id="3" name="Content Placeholder 2"/>
          <p:cNvSpPr>
            <a:spLocks noGrp="1"/>
          </p:cNvSpPr>
          <p:nvPr>
            <p:ph idx="1"/>
          </p:nvPr>
        </p:nvSpPr>
        <p:spPr/>
        <p:txBody>
          <a:bodyPr/>
          <a:lstStyle/>
          <a:p>
            <a:pPr>
              <a:spcBef>
                <a:spcPct val="40000"/>
              </a:spcBef>
            </a:pPr>
            <a:r>
              <a:rPr lang="en-US" dirty="0" smtClean="0">
                <a:ea typeface="ヒラギノ角ゴ Pro W3" charset="-128"/>
              </a:rPr>
              <a:t>The basic rule: </a:t>
            </a:r>
            <a:r>
              <a:rPr lang="en-US" altLang="zh-TW" dirty="0">
                <a:ea typeface="ヒラギノ角ゴ Pro W3" pitchFamily="-84" charset="-128"/>
              </a:rPr>
              <a:t>Anything that increases the demand for domestically produced goods relative to foreign traded goods tends to appreciates domestic currency</a:t>
            </a:r>
            <a:endParaRPr lang="en-US" dirty="0" smtClean="0">
              <a:ea typeface="ヒラギノ角ゴ Pro W3" charset="-128"/>
            </a:endParaRPr>
          </a:p>
          <a:p>
            <a:pPr lvl="1">
              <a:spcBef>
                <a:spcPct val="40000"/>
              </a:spcBef>
            </a:pPr>
            <a:r>
              <a:rPr lang="en-US" dirty="0" smtClean="0">
                <a:ea typeface="ヒラギノ角ゴ Pro W3" charset="-128"/>
              </a:rPr>
              <a:t>Relative price levels</a:t>
            </a:r>
          </a:p>
          <a:p>
            <a:pPr lvl="1">
              <a:spcBef>
                <a:spcPct val="40000"/>
              </a:spcBef>
            </a:pPr>
            <a:r>
              <a:rPr lang="en-US" dirty="0" smtClean="0">
                <a:ea typeface="ヒラギノ角ゴ Pro W3" charset="-128"/>
              </a:rPr>
              <a:t>Trade </a:t>
            </a:r>
            <a:r>
              <a:rPr lang="en-US" dirty="0">
                <a:ea typeface="ヒラギノ角ゴ Pro W3" charset="-128"/>
              </a:rPr>
              <a:t>barriers</a:t>
            </a:r>
          </a:p>
          <a:p>
            <a:pPr lvl="1">
              <a:spcBef>
                <a:spcPct val="40000"/>
              </a:spcBef>
            </a:pPr>
            <a:r>
              <a:rPr lang="en-US" dirty="0">
                <a:ea typeface="ヒラギノ角ゴ Pro W3" charset="-128"/>
              </a:rPr>
              <a:t>Preferences for domestic versus foreign goods</a:t>
            </a:r>
          </a:p>
          <a:p>
            <a:pPr lvl="1">
              <a:spcBef>
                <a:spcPct val="40000"/>
              </a:spcBef>
            </a:pPr>
            <a:r>
              <a:rPr lang="en-US" dirty="0" smtClean="0">
                <a:ea typeface="ヒラギノ角ゴ Pro W3" charset="-128"/>
              </a:rPr>
              <a:t>Productivity</a:t>
            </a:r>
            <a:endParaRPr lang="en-US" dirty="0"/>
          </a:p>
        </p:txBody>
      </p:sp>
    </p:spTree>
    <p:extLst>
      <p:ext uri="{BB962C8B-B14F-4D97-AF65-F5344CB8AC3E}">
        <p14:creationId xmlns:p14="http://schemas.microsoft.com/office/powerpoint/2010/main" val="2117319494"/>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Summary Table 1 Factors That Affect Exchange Rates in the Long Run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9308087"/>
              </p:ext>
            </p:extLst>
          </p:nvPr>
        </p:nvGraphicFramePr>
        <p:xfrm>
          <a:off x="457200" y="1849120"/>
          <a:ext cx="8153400" cy="2494280"/>
        </p:xfrm>
        <a:graphic>
          <a:graphicData uri="http://schemas.openxmlformats.org/drawingml/2006/table">
            <a:tbl>
              <a:tblPr firstRow="1" bandRow="1">
                <a:tableStyleId>{3B4B98B0-60AC-42C2-AFA5-B58CD77FA1E5}</a:tableStyleId>
              </a:tblPr>
              <a:tblGrid>
                <a:gridCol w="2717800">
                  <a:extLst>
                    <a:ext uri="{9D8B030D-6E8A-4147-A177-3AD203B41FA5}">
                      <a16:colId xmlns="" xmlns:a16="http://schemas.microsoft.com/office/drawing/2014/main" val="20000"/>
                    </a:ext>
                  </a:extLst>
                </a:gridCol>
                <a:gridCol w="2717800">
                  <a:extLst>
                    <a:ext uri="{9D8B030D-6E8A-4147-A177-3AD203B41FA5}">
                      <a16:colId xmlns="" xmlns:a16="http://schemas.microsoft.com/office/drawing/2014/main" val="20001"/>
                    </a:ext>
                  </a:extLst>
                </a:gridCol>
                <a:gridCol w="2717800">
                  <a:extLst>
                    <a:ext uri="{9D8B030D-6E8A-4147-A177-3AD203B41FA5}">
                      <a16:colId xmlns="" xmlns:a16="http://schemas.microsoft.com/office/drawing/2014/main" val="20002"/>
                    </a:ext>
                  </a:extLst>
                </a:gridCol>
              </a:tblGrid>
              <a:tr h="370840">
                <a:tc>
                  <a:txBody>
                    <a:bodyPr/>
                    <a:lstStyle/>
                    <a:p>
                      <a:r>
                        <a:rPr lang="en-US" sz="1800" b="1" i="0" u="none" strike="noStrike" kern="1200" baseline="0" dirty="0" smtClean="0">
                          <a:solidFill>
                            <a:schemeClr val="tx1"/>
                          </a:solidFill>
                          <a:latin typeface="+mn-lt"/>
                          <a:ea typeface="+mn-ea"/>
                          <a:cs typeface="+mn-cs"/>
                        </a:rPr>
                        <a:t>Factor</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i="0" u="none" strike="noStrike" kern="1200" baseline="0" dirty="0" smtClean="0">
                          <a:solidFill>
                            <a:schemeClr val="tx1"/>
                          </a:solidFill>
                          <a:latin typeface="+mn-lt"/>
                          <a:ea typeface="+mn-ea"/>
                          <a:cs typeface="+mn-cs"/>
                        </a:rPr>
                        <a:t>Change in Factor</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i="0" u="none" strike="noStrike" kern="1200" baseline="0" dirty="0" smtClean="0">
                          <a:solidFill>
                            <a:schemeClr val="tx1"/>
                          </a:solidFill>
                          <a:latin typeface="+mn-lt"/>
                          <a:ea typeface="+mn-ea"/>
                          <a:cs typeface="+mn-cs"/>
                        </a:rPr>
                        <a:t>Response of the Exchange Rate, </a:t>
                      </a:r>
                      <a:r>
                        <a:rPr lang="en-US" sz="1800" b="1" i="1" u="none" strike="noStrike" kern="1200" baseline="0" dirty="0" smtClean="0">
                          <a:solidFill>
                            <a:schemeClr val="tx1"/>
                          </a:solidFill>
                          <a:latin typeface="+mn-lt"/>
                          <a:ea typeface="+mn-ea"/>
                          <a:cs typeface="+mn-cs"/>
                        </a:rPr>
                        <a:t>E</a:t>
                      </a:r>
                      <a:r>
                        <a:rPr lang="en-US" sz="1800" b="1" i="0" u="none" strike="noStrike" kern="1200" baseline="0" dirty="0" smtClean="0">
                          <a:solidFill>
                            <a:schemeClr val="tx1"/>
                          </a:solidFill>
                          <a:latin typeface="+mn-lt"/>
                          <a:ea typeface="+mn-ea"/>
                          <a:cs typeface="+mn-cs"/>
                        </a:rPr>
                        <a:t>*</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70840">
                <a:tc>
                  <a:txBody>
                    <a:bodyPr/>
                    <a:lstStyle/>
                    <a:p>
                      <a:r>
                        <a:rPr lang="en-US" sz="1800" b="0" i="0" u="none" strike="noStrike" kern="1200" baseline="0" dirty="0" smtClean="0">
                          <a:solidFill>
                            <a:schemeClr val="tx1"/>
                          </a:solidFill>
                          <a:latin typeface="+mn-lt"/>
                          <a:ea typeface="+mn-ea"/>
                          <a:cs typeface="+mn-cs"/>
                        </a:rPr>
                        <a:t>Domestic price level</a:t>
                      </a:r>
                      <a:r>
                        <a:rPr lang="en-US" sz="1800" b="0" i="0" u="none" strike="noStrike" kern="1200" baseline="30000" dirty="0" smtClean="0">
                          <a:solidFill>
                            <a:schemeClr val="tx1"/>
                          </a:solidFill>
                          <a:latin typeface="+mn-lt"/>
                          <a:ea typeface="+mn-ea"/>
                          <a:cs typeface="+mn-cs"/>
                        </a:rPr>
                        <a:t>†</a:t>
                      </a:r>
                      <a:endParaRPr lang="en-US" sz="18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70840">
                <a:tc>
                  <a:txBody>
                    <a:bodyPr/>
                    <a:lstStyle/>
                    <a:p>
                      <a:r>
                        <a:rPr lang="en-US" sz="1800" b="0" i="0" u="none" strike="noStrike" kern="1200" baseline="0" dirty="0" smtClean="0">
                          <a:solidFill>
                            <a:schemeClr val="tx1"/>
                          </a:solidFill>
                          <a:latin typeface="+mn-lt"/>
                          <a:ea typeface="+mn-ea"/>
                          <a:cs typeface="+mn-cs"/>
                        </a:rPr>
                        <a:t>Trade barriers</a:t>
                      </a:r>
                      <a:r>
                        <a:rPr lang="en-US" sz="1800" b="0" i="0" u="none" strike="noStrike" kern="1200" baseline="30000" dirty="0" smtClean="0">
                          <a:solidFill>
                            <a:schemeClr val="tx1"/>
                          </a:solidFill>
                          <a:latin typeface="+mn-lt"/>
                          <a:ea typeface="+mn-ea"/>
                          <a:cs typeface="+mn-cs"/>
                        </a:rPr>
                        <a:t>†</a:t>
                      </a:r>
                      <a:endParaRPr lang="en-US" sz="18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70840">
                <a:tc>
                  <a:txBody>
                    <a:bodyPr/>
                    <a:lstStyle/>
                    <a:p>
                      <a:r>
                        <a:rPr lang="en-US" sz="1800" b="0" i="0" u="none" strike="noStrike" kern="1200" baseline="0" dirty="0" smtClean="0">
                          <a:solidFill>
                            <a:schemeClr val="tx1"/>
                          </a:solidFill>
                          <a:latin typeface="+mn-lt"/>
                          <a:ea typeface="+mn-ea"/>
                          <a:cs typeface="+mn-cs"/>
                        </a:rPr>
                        <a:t>Import demand</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370840">
                <a:tc>
                  <a:txBody>
                    <a:bodyPr/>
                    <a:lstStyle/>
                    <a:p>
                      <a:r>
                        <a:rPr lang="en-US" sz="1800" b="0" i="0" u="none" strike="noStrike" kern="1200" baseline="0" dirty="0" smtClean="0">
                          <a:solidFill>
                            <a:schemeClr val="tx1"/>
                          </a:solidFill>
                          <a:latin typeface="+mn-lt"/>
                          <a:ea typeface="+mn-ea"/>
                          <a:cs typeface="+mn-cs"/>
                        </a:rPr>
                        <a:t>Export demand</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370840">
                <a:tc>
                  <a:txBody>
                    <a:bodyPr/>
                    <a:lstStyle/>
                    <a:p>
                      <a:r>
                        <a:rPr lang="en-US" sz="1800" b="0" i="0" u="none" strike="noStrike" kern="1200" baseline="0" dirty="0" smtClean="0">
                          <a:solidFill>
                            <a:schemeClr val="tx1"/>
                          </a:solidFill>
                          <a:latin typeface="+mn-lt"/>
                          <a:ea typeface="+mn-ea"/>
                          <a:cs typeface="+mn-cs"/>
                        </a:rPr>
                        <a:t>Productivity</a:t>
                      </a:r>
                      <a:r>
                        <a:rPr lang="en-US" sz="1800" b="0" i="0" u="none" strike="noStrike" kern="1200" baseline="30000" dirty="0" smtClean="0">
                          <a:solidFill>
                            <a:schemeClr val="tx1"/>
                          </a:solidFill>
                          <a:latin typeface="+mn-lt"/>
                          <a:ea typeface="+mn-ea"/>
                          <a:cs typeface="+mn-cs"/>
                        </a:rPr>
                        <a:t>†</a:t>
                      </a:r>
                      <a:endParaRPr lang="en-US" sz="18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smtClean="0"/>
                        <a:t>↑</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bl>
          </a:graphicData>
        </a:graphic>
      </p:graphicFrame>
      <p:sp>
        <p:nvSpPr>
          <p:cNvPr id="3" name="Text Placeholder 2"/>
          <p:cNvSpPr>
            <a:spLocks noGrp="1"/>
          </p:cNvSpPr>
          <p:nvPr>
            <p:ph idx="1"/>
          </p:nvPr>
        </p:nvSpPr>
        <p:spPr>
          <a:xfrm>
            <a:off x="457200" y="4644571"/>
            <a:ext cx="8229600" cy="1481592"/>
          </a:xfrm>
        </p:spPr>
        <p:txBody>
          <a:bodyPr/>
          <a:lstStyle/>
          <a:p>
            <a:pPr marL="0" indent="0">
              <a:buNone/>
            </a:pPr>
            <a:r>
              <a:rPr lang="en-US" sz="1200" dirty="0"/>
              <a:t>*Units of foreign currency per dollar: ↑</a:t>
            </a:r>
            <a:r>
              <a:rPr lang="en-US" sz="1200" dirty="0" smtClean="0"/>
              <a:t> </a:t>
            </a:r>
            <a:r>
              <a:rPr lang="en-US" sz="1200" dirty="0"/>
              <a:t>indicates domestic currency appreciation; ↓</a:t>
            </a:r>
            <a:r>
              <a:rPr lang="en-US" sz="1200" dirty="0" smtClean="0"/>
              <a:t>, </a:t>
            </a:r>
            <a:r>
              <a:rPr lang="en-US" sz="1200" dirty="0"/>
              <a:t>depreciation.</a:t>
            </a:r>
          </a:p>
          <a:p>
            <a:pPr marL="0" indent="0">
              <a:buNone/>
            </a:pPr>
            <a:r>
              <a:rPr lang="en-US" sz="1200" baseline="30000" dirty="0"/>
              <a:t>†</a:t>
            </a:r>
            <a:r>
              <a:rPr lang="en-US" sz="1200" dirty="0"/>
              <a:t>Relative to other countries.</a:t>
            </a:r>
          </a:p>
          <a:p>
            <a:pPr marL="0" indent="0">
              <a:buNone/>
            </a:pPr>
            <a:r>
              <a:rPr lang="en-US" sz="1200" i="1" dirty="0"/>
              <a:t>Note: </a:t>
            </a:r>
            <a:r>
              <a:rPr lang="en-US" sz="1200" dirty="0"/>
              <a:t>Only increases </a:t>
            </a:r>
            <a:r>
              <a:rPr lang="en-US" sz="1200" dirty="0" smtClean="0"/>
              <a:t>(</a:t>
            </a:r>
            <a:r>
              <a:rPr lang="en-US" sz="1200" dirty="0"/>
              <a:t>↑</a:t>
            </a:r>
            <a:r>
              <a:rPr lang="en-US" sz="1200" dirty="0" smtClean="0"/>
              <a:t>) </a:t>
            </a:r>
            <a:r>
              <a:rPr lang="en-US" sz="1200" dirty="0"/>
              <a:t>in the factors are shown; the effects of decreases in the variables on the exchange rate are the opposite of </a:t>
            </a:r>
            <a:r>
              <a:rPr lang="en-US" sz="1200" dirty="0" smtClean="0"/>
              <a:t>those indicated </a:t>
            </a:r>
            <a:r>
              <a:rPr lang="en-US" sz="1200" dirty="0"/>
              <a:t>in the “Response” column.</a:t>
            </a:r>
          </a:p>
        </p:txBody>
      </p:sp>
    </p:spTree>
    <p:extLst>
      <p:ext uri="{BB962C8B-B14F-4D97-AF65-F5344CB8AC3E}">
        <p14:creationId xmlns:p14="http://schemas.microsoft.com/office/powerpoint/2010/main" val="1255485863"/>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Exchange Rates in the Short Run: A Supply and Demand Analysis </a:t>
            </a:r>
          </a:p>
        </p:txBody>
      </p:sp>
      <p:sp>
        <p:nvSpPr>
          <p:cNvPr id="3" name="Content Placeholder 2"/>
          <p:cNvSpPr>
            <a:spLocks noGrp="1"/>
          </p:cNvSpPr>
          <p:nvPr>
            <p:ph idx="1"/>
          </p:nvPr>
        </p:nvSpPr>
        <p:spPr/>
        <p:txBody>
          <a:bodyPr/>
          <a:lstStyle/>
          <a:p>
            <a:pPr>
              <a:lnSpc>
                <a:spcPct val="90000"/>
              </a:lnSpc>
              <a:spcBef>
                <a:spcPct val="40000"/>
              </a:spcBef>
            </a:pPr>
            <a:r>
              <a:rPr lang="en-US" dirty="0">
                <a:ea typeface="ヒラギノ角ゴ Pro W3" charset="-128"/>
              </a:rPr>
              <a:t>An exchange rate is the price of domestic </a:t>
            </a:r>
            <a:r>
              <a:rPr lang="en-US" smtClean="0">
                <a:ea typeface="ヒラギノ角ゴ Pro W3" charset="-128"/>
              </a:rPr>
              <a:t>(dollar) assets </a:t>
            </a:r>
            <a:r>
              <a:rPr lang="en-US" dirty="0">
                <a:ea typeface="ヒラギノ角ゴ Pro W3" charset="-128"/>
              </a:rPr>
              <a:t>in terms of foreign assets</a:t>
            </a:r>
          </a:p>
          <a:p>
            <a:pPr>
              <a:lnSpc>
                <a:spcPct val="90000"/>
              </a:lnSpc>
              <a:spcBef>
                <a:spcPct val="40000"/>
              </a:spcBef>
            </a:pPr>
            <a:r>
              <a:rPr lang="en-US" dirty="0">
                <a:ea typeface="ヒラギノ角ゴ Pro W3" charset="-128"/>
              </a:rPr>
              <a:t>Supply curve for domestic assets</a:t>
            </a:r>
          </a:p>
          <a:p>
            <a:pPr lvl="1">
              <a:lnSpc>
                <a:spcPct val="90000"/>
              </a:lnSpc>
              <a:spcBef>
                <a:spcPct val="40000"/>
              </a:spcBef>
            </a:pPr>
            <a:r>
              <a:rPr lang="en-US" dirty="0">
                <a:ea typeface="ヒラギノ角ゴ Pro W3" charset="-128"/>
              </a:rPr>
              <a:t>Assume amount of domestic assets is fixed (supply curve is vertical)</a:t>
            </a:r>
          </a:p>
          <a:p>
            <a:pPr>
              <a:lnSpc>
                <a:spcPct val="90000"/>
              </a:lnSpc>
              <a:spcBef>
                <a:spcPct val="40000"/>
              </a:spcBef>
            </a:pPr>
            <a:r>
              <a:rPr lang="en-US" dirty="0">
                <a:ea typeface="ヒラギノ角ゴ Pro W3" charset="-128"/>
              </a:rPr>
              <a:t>Demand curve for domestic assets</a:t>
            </a:r>
          </a:p>
          <a:p>
            <a:pPr lvl="1">
              <a:lnSpc>
                <a:spcPct val="90000"/>
              </a:lnSpc>
              <a:spcBef>
                <a:spcPct val="40000"/>
              </a:spcBef>
            </a:pPr>
            <a:r>
              <a:rPr lang="en-US" dirty="0">
                <a:ea typeface="ヒラギノ角ゴ Pro W3" charset="-128"/>
              </a:rPr>
              <a:t>Most important determinant is the relative expected return of domestic assets</a:t>
            </a:r>
          </a:p>
          <a:p>
            <a:pPr lvl="1">
              <a:lnSpc>
                <a:spcPct val="90000"/>
              </a:lnSpc>
            </a:pPr>
            <a:r>
              <a:rPr lang="en-US" dirty="0">
                <a:ea typeface="ヒラギノ角ゴ Pro W3" charset="-128"/>
              </a:rPr>
              <a:t>At lower current values of the dollar (everything else equal), the quantity demanded of dollar assets is </a:t>
            </a:r>
            <a:r>
              <a:rPr lang="en-US" dirty="0" smtClean="0">
                <a:ea typeface="ヒラギノ角ゴ Pro W3" charset="-128"/>
              </a:rPr>
              <a:t>higher</a:t>
            </a:r>
            <a:endParaRPr lang="en-US" dirty="0"/>
          </a:p>
        </p:txBody>
      </p:sp>
    </p:spTree>
    <p:extLst>
      <p:ext uri="{BB962C8B-B14F-4D97-AF65-F5344CB8AC3E}">
        <p14:creationId xmlns:p14="http://schemas.microsoft.com/office/powerpoint/2010/main" val="130530494"/>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7762</TotalTime>
  <Words>730</Words>
  <Application>Microsoft Office PowerPoint</Application>
  <PresentationFormat>On-screen Show (4:3)</PresentationFormat>
  <Paragraphs>87</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Times New Roman</vt:lpstr>
      <vt:lpstr>Verdana</vt:lpstr>
      <vt:lpstr>Wingdings</vt:lpstr>
      <vt:lpstr>ヒラギノ角ゴ Pro W3</vt:lpstr>
      <vt:lpstr>508 Lecture</vt:lpstr>
      <vt:lpstr>Chapter 10 </vt:lpstr>
      <vt:lpstr>Learning Objectives</vt:lpstr>
      <vt:lpstr>Foreign Exchange Market (1 of 2)</vt:lpstr>
      <vt:lpstr>Foreign Exchange Market (2 of 2)</vt:lpstr>
      <vt:lpstr>Exchange Rates in the Long Run</vt:lpstr>
      <vt:lpstr>Exchange Rate of PKR to USD</vt:lpstr>
      <vt:lpstr>Factors That Affect Exchange Rates in the Long Run</vt:lpstr>
      <vt:lpstr>Summary Table 1 Factors That Affect Exchange Rates in the Long Run</vt:lpstr>
      <vt:lpstr>Exchange Rates in the Short Run: A Supply and Demand Analysis </vt:lpstr>
      <vt:lpstr>Figure 2 Equilibrium in the Foreign Exchange Market</vt:lpstr>
      <vt:lpstr>Explaining Changes in Exchange Rates</vt:lpstr>
      <vt:lpstr>Figure 3 Response to an Increase in the Domestic Interest Rate, iD</vt:lpstr>
      <vt:lpstr>Figure 4 Response to an Increase in the Foreign Interest Rate, iF</vt:lpstr>
      <vt:lpstr>Figure 5 Response to an Increase in the Expected Future Exchange Rate, Eet+1</vt:lpstr>
      <vt:lpstr>Summary Table 2 Factors That Shift the Demand Curve for Domestic Assets and Affect the Exchange Rate</vt:lpstr>
      <vt:lpstr>Application: Effects of Changes in Interest Rates on the Equilibrium Exchange Rate</vt:lpstr>
      <vt:lpstr>Figure 6 Effect of a Rise in the Domestic Interest Rate As a Result of an Increase in Expected Inflation</vt:lpstr>
    </vt:vector>
  </TitlesOfParts>
  <Company>Pearson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Economics of Money, Banking, and Financial Markets, Twelfth Edition</dc:title>
  <dc:subject>Economics</dc:subject>
  <dc:creator>Frederic S. Mishkin</dc:creator>
  <cp:keywords>Economics</cp:keywords>
  <cp:lastModifiedBy>Windows User</cp:lastModifiedBy>
  <cp:revision>476</cp:revision>
  <dcterms:created xsi:type="dcterms:W3CDTF">2014-07-14T20:04:21Z</dcterms:created>
  <dcterms:modified xsi:type="dcterms:W3CDTF">2020-04-14T08:18:49Z</dcterms:modified>
  <cp:category>Economics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